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20"/>
  </p:notesMasterIdLst>
  <p:handoutMasterIdLst>
    <p:handoutMasterId r:id="rId21"/>
  </p:handoutMasterIdLst>
  <p:sldIdLst>
    <p:sldId id="282" r:id="rId5"/>
    <p:sldId id="292" r:id="rId6"/>
    <p:sldId id="293" r:id="rId7"/>
    <p:sldId id="283" r:id="rId8"/>
    <p:sldId id="300" r:id="rId9"/>
    <p:sldId id="291" r:id="rId10"/>
    <p:sldId id="284" r:id="rId11"/>
    <p:sldId id="294" r:id="rId12"/>
    <p:sldId id="295" r:id="rId13"/>
    <p:sldId id="301" r:id="rId14"/>
    <p:sldId id="285" r:id="rId15"/>
    <p:sldId id="297" r:id="rId16"/>
    <p:sldId id="298" r:id="rId17"/>
    <p:sldId id="299" r:id="rId18"/>
    <p:sldId id="296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63C7814-04A8-48A0-BCBB-4F52E21885AA}">
          <p14:sldIdLst>
            <p14:sldId id="282"/>
            <p14:sldId id="292"/>
            <p14:sldId id="293"/>
            <p14:sldId id="283"/>
            <p14:sldId id="300"/>
            <p14:sldId id="291"/>
            <p14:sldId id="284"/>
            <p14:sldId id="294"/>
            <p14:sldId id="295"/>
            <p14:sldId id="301"/>
            <p14:sldId id="285"/>
            <p14:sldId id="297"/>
            <p14:sldId id="298"/>
            <p14:sldId id="299"/>
            <p14:sldId id="296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73A0DAA-6AF3-43AB-8588-CEC1D06C72B9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31" autoAdjust="0"/>
  </p:normalViewPr>
  <p:slideViewPr>
    <p:cSldViewPr snapToGrid="0">
      <p:cViewPr varScale="1">
        <p:scale>
          <a:sx n="67" d="100"/>
          <a:sy n="67" d="100"/>
        </p:scale>
        <p:origin x="520" y="4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0" d="100"/>
          <a:sy n="60" d="100"/>
        </p:scale>
        <p:origin x="2424" y="4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1077DB-935E-4A0A-947A-D283B9F9F452}" type="datetimeFigureOut">
              <a:rPr lang="en-US" smtClean="0"/>
              <a:t>4/22/2024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2C0B10-7CAE-41E4-AB02-7E8B1FF2B89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9EC30E-1A71-4188-9BE7-E2A64929A436}" type="datetimeFigureOut">
              <a:rPr lang="en-US" noProof="0" smtClean="0"/>
              <a:t>4/22/2024</a:t>
            </a:fld>
            <a:endParaRPr lang="en-US" noProof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30193B-564F-4854-8A52-728F3FB19C85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603816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1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861513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15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1896101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2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4574866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3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5468450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4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4962495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6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0071573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7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5893587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8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1282039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9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9222725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11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6515631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Sma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">
            <a:extLst>
              <a:ext uri="{FF2B5EF4-FFF2-40B4-BE49-F238E27FC236}">
                <a16:creationId xmlns:a16="http://schemas.microsoft.com/office/drawing/2014/main" id="{837F9836-5B23-424D-8C60-AC02A8512A4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980476" y="0"/>
            <a:ext cx="2211524" cy="6858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6990" y="4346296"/>
            <a:ext cx="6798250" cy="1674470"/>
          </a:xfrm>
        </p:spPr>
        <p:txBody>
          <a:bodyPr anchor="b"/>
          <a:lstStyle>
            <a:lvl1pPr algn="r">
              <a:lnSpc>
                <a:spcPts val="5000"/>
              </a:lnSpc>
              <a:defRPr sz="6000" b="1" cap="all" spc="-3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11904" y="4650539"/>
            <a:ext cx="3401478" cy="1192038"/>
          </a:xfrm>
          <a:solidFill>
            <a:schemeClr val="tx1"/>
          </a:solidFill>
        </p:spPr>
        <p:txBody>
          <a:bodyPr lIns="252000" tIns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34038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F94EB5D3-F8CB-4E76-8D7E-FF441818EEC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9198000" cy="360000"/>
          </a:xfrm>
        </p:spPr>
        <p:txBody>
          <a:bodyPr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1512000"/>
            <a:ext cx="291600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A38E24-EB1C-472F-B631-5DF32F9C4CF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72900" y="1511476"/>
            <a:ext cx="2916000" cy="4679249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5B4A252E-78C9-4F76-98A4-A4B580AD072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13800" y="1511475"/>
            <a:ext cx="2916000" cy="4679250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4BCA97-F31B-451D-82F8-6E000DF2118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17AAC4-A657-4D75-A527-0307AFF2B17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543880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9D7ACCB5-9A86-4F46-89E2-B79F48C9EC1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9198000" cy="360000"/>
          </a:xfrm>
        </p:spPr>
        <p:txBody>
          <a:bodyPr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1512000"/>
            <a:ext cx="176400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290450" y="1512000"/>
            <a:ext cx="1764000" cy="4679250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48900" y="1512000"/>
            <a:ext cx="1764000" cy="4679250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07350" y="1507535"/>
            <a:ext cx="1764000" cy="4679250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865800" y="1507535"/>
            <a:ext cx="1764000" cy="4683715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09234E-176D-4BBF-9391-7B6F018C51A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A8293F-A5B5-4FCC-BF27-A25B1BAFF245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748372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10727B06-56A8-44A2-B6C2-9ED183D107F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9198116" cy="360000"/>
          </a:xfrm>
        </p:spPr>
        <p:txBody>
          <a:bodyPr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CCB8C2-B6A2-4C69-8D3A-57420A034BA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801980-CBAE-4A50-886D-54D7BB2E1947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EDF756E-F310-4229-ACDD-055D299A95FB}"/>
              </a:ext>
            </a:extLst>
          </p:cNvPr>
          <p:cNvSpPr/>
          <p:nvPr userDrawn="1"/>
        </p:nvSpPr>
        <p:spPr>
          <a:xfrm>
            <a:off x="6297105" y="424206"/>
            <a:ext cx="5505254" cy="573149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5951D2-91DB-40E7-95D5-4B372602DEB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07666241-4AF6-458A-A571-6C6C291D72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32775" y="3639199"/>
            <a:ext cx="5053936" cy="1192038"/>
          </a:xfrm>
          <a:solidFill>
            <a:schemeClr val="bg1"/>
          </a:solidFill>
        </p:spPr>
        <p:txBody>
          <a:bodyPr lIns="252000" tIns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F4F2BBF-F210-4954-9C73-A0030AACDD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32775" y="993303"/>
            <a:ext cx="5053936" cy="2513468"/>
          </a:xfrm>
        </p:spPr>
        <p:txBody>
          <a:bodyPr/>
          <a:lstStyle>
            <a:lvl1pPr>
              <a:defRPr sz="5400" cap="none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277791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D1EE834-4B70-4715-8346-1C0298347EE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1046375"/>
            <a:ext cx="9198000" cy="5130588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800888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AE43F4C-1A64-4197-A44B-E6EB874E243B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32000" y="1046376"/>
            <a:ext cx="4435831" cy="5130588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D7B3F5B8-DC28-4878-AC9F-D434D7542D8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5194169" y="1046376"/>
            <a:ext cx="4435831" cy="5130588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74397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CB97B01E-88B2-448F-BD96-A1AAFA39AC1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32000" y="1068420"/>
            <a:ext cx="4434840" cy="823912"/>
          </a:xfrm>
          <a:solidFill>
            <a:schemeClr val="tx1"/>
          </a:solidFill>
        </p:spPr>
        <p:txBody>
          <a:bodyPr anchor="ctr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40BADDE2-4EE6-41B4-804C-EBF680128B40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5195160" y="1068420"/>
            <a:ext cx="4434840" cy="823912"/>
          </a:xfrm>
          <a:solidFill>
            <a:schemeClr val="tx1"/>
          </a:solidFill>
        </p:spPr>
        <p:txBody>
          <a:bodyPr anchor="ctr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BB0A14E0-899D-4594-BC9E-AE89BF0D3A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32001" y="2096752"/>
            <a:ext cx="4434840" cy="4092911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2C699014-D902-4E9A-80CD-8D2BCFE67097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5195160" y="2096752"/>
            <a:ext cx="4434840" cy="4092911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634682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32000" y="6356350"/>
            <a:ext cx="4114800" cy="365125"/>
          </a:xfrm>
        </p:spPr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C67C685-BABE-4B77-8C5E-B39B093D3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1" y="457200"/>
            <a:ext cx="3159612" cy="1600200"/>
          </a:xfrm>
        </p:spPr>
        <p:txBody>
          <a:bodyPr anchor="b"/>
          <a:lstStyle>
            <a:lvl1pPr>
              <a:defRPr sz="28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0B6B7795-36CC-459B-AE8B-7FB2F40AF37C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432001" y="2057400"/>
            <a:ext cx="3159612" cy="4126584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F53EF1-D412-467C-B7CE-30536F140AE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770722" y="457201"/>
            <a:ext cx="6023727" cy="5726784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7200053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32000" y="6356350"/>
            <a:ext cx="4114800" cy="365125"/>
          </a:xfrm>
        </p:spPr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C67C685-BABE-4B77-8C5E-B39B093D3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1" y="457200"/>
            <a:ext cx="3159612" cy="1600200"/>
          </a:xfrm>
        </p:spPr>
        <p:txBody>
          <a:bodyPr anchor="b"/>
          <a:lstStyle>
            <a:lvl1pPr>
              <a:defRPr sz="28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0B6B7795-36CC-459B-AE8B-7FB2F40AF37C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432001" y="2057400"/>
            <a:ext cx="3159612" cy="4126584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10319378-269C-406E-9B84-FCF22DA02EF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788021" y="457201"/>
            <a:ext cx="5949868" cy="572678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214724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37796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54ED587-2D2F-4D3F-B55B-C64465AB4EC5}"/>
              </a:ext>
            </a:extLst>
          </p:cNvPr>
          <p:cNvSpPr/>
          <p:nvPr userDrawn="1"/>
        </p:nvSpPr>
        <p:spPr>
          <a:xfrm>
            <a:off x="69274" y="66963"/>
            <a:ext cx="9911201" cy="672734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6990" y="4346296"/>
            <a:ext cx="6798250" cy="1674470"/>
          </a:xfrm>
        </p:spPr>
        <p:txBody>
          <a:bodyPr anchor="b"/>
          <a:lstStyle>
            <a:lvl1pPr algn="r">
              <a:lnSpc>
                <a:spcPts val="5000"/>
              </a:lnSpc>
              <a:defRPr sz="6000" b="1" cap="all" spc="-3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26418" y="4650539"/>
            <a:ext cx="2456210" cy="1192038"/>
          </a:xfrm>
          <a:solidFill>
            <a:schemeClr val="bg1"/>
          </a:solidFill>
        </p:spPr>
        <p:txBody>
          <a:bodyPr lIns="252000" tIns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98A99C-9485-48F0-8E1E-227AD1348A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1811559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310D190-B83D-438A-91BC-470C41B22A2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397670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Large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">
            <a:extLst>
              <a:ext uri="{FF2B5EF4-FFF2-40B4-BE49-F238E27FC236}">
                <a16:creationId xmlns:a16="http://schemas.microsoft.com/office/drawing/2014/main" id="{069FFAE5-B16E-4571-88F7-52FA5354B1A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9273" y="63691"/>
            <a:ext cx="9911201" cy="6727346"/>
          </a:xfrm>
          <a:solidFill>
            <a:schemeClr val="tx1">
              <a:lumMod val="75000"/>
              <a:lumOff val="2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6990" y="4346296"/>
            <a:ext cx="6798250" cy="1674470"/>
          </a:xfrm>
        </p:spPr>
        <p:txBody>
          <a:bodyPr anchor="b"/>
          <a:lstStyle>
            <a:lvl1pPr algn="r">
              <a:lnSpc>
                <a:spcPts val="5000"/>
              </a:lnSpc>
              <a:defRPr sz="6000" b="1" cap="all" spc="-3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26418" y="4650539"/>
            <a:ext cx="2456210" cy="1192038"/>
          </a:xfrm>
          <a:solidFill>
            <a:schemeClr val="bg1"/>
          </a:solidFill>
        </p:spPr>
        <p:txBody>
          <a:bodyPr lIns="252000" tIns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98A99C-9485-48F0-8E1E-227AD1348A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947389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1">
            <a:extLst>
              <a:ext uri="{FF2B5EF4-FFF2-40B4-BE49-F238E27FC236}">
                <a16:creationId xmlns:a16="http://schemas.microsoft.com/office/drawing/2014/main" id="{1599E2D7-24B3-4D66-9AFB-83C1AEC4DBBB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9980476" y="0"/>
            <a:ext cx="2211524" cy="6192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45086" y="1807950"/>
            <a:ext cx="5184913" cy="432000"/>
          </a:xfrm>
        </p:spPr>
        <p:txBody>
          <a:bodyPr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444886" y="2383950"/>
            <a:ext cx="5184913" cy="360000"/>
          </a:xfrm>
        </p:spPr>
        <p:txBody>
          <a:bodyPr/>
          <a:lstStyle>
            <a:lvl1pPr marL="0" indent="0" algn="r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445000" y="2908300"/>
            <a:ext cx="5184800" cy="3283700"/>
          </a:xfrm>
          <a:solidFill>
            <a:schemeClr val="bg1"/>
          </a:solidFill>
        </p:spPr>
        <p:txBody>
          <a:bodyPr lIns="180000" tIns="252000" rIns="252000"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DA1E79-BA17-41C5-98B7-CFBC5859A51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50103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823393" y="1343906"/>
            <a:ext cx="3736800" cy="3933645"/>
          </a:xfrm>
          <a:solidFill>
            <a:schemeClr val="bg1"/>
          </a:solidFill>
        </p:spPr>
        <p:txBody>
          <a:bodyPr lIns="180000" tIns="180000" rIns="18000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DA1E79-BA17-41C5-98B7-CFBC5859A51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492C2A1D-F7BD-46B6-BC01-15D365ACD50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560193" y="1344803"/>
            <a:ext cx="3737526" cy="3933645"/>
          </a:xfrm>
          <a:solidFill>
            <a:schemeClr val="tx1">
              <a:lumMod val="75000"/>
              <a:lumOff val="2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F4F1543-153D-4F77-A4A9-C9BBA1C20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9131100" cy="432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9FAA210E-391A-499A-89D5-F222045FD1A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6895900" cy="360000"/>
          </a:xfrm>
        </p:spPr>
        <p:txBody>
          <a:bodyPr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23471979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E4633398-8EC3-417B-BEA6-101D8F22467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9198000" cy="360000"/>
          </a:xfrm>
        </p:spPr>
        <p:txBody>
          <a:bodyPr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mparison Left Placeholder 1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32000" y="1432296"/>
            <a:ext cx="4500000" cy="527076"/>
          </a:xfrm>
          <a:solidFill>
            <a:schemeClr val="tx1"/>
          </a:solidFill>
        </p:spPr>
        <p:txBody>
          <a:bodyPr lIns="180000" tIns="36000" anchor="ctr"/>
          <a:lstStyle>
            <a:lvl1pPr marL="0" indent="0">
              <a:buNone/>
              <a:defRPr sz="2400" b="1" spc="-15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32000" y="2023668"/>
            <a:ext cx="4500000" cy="4168332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Comparison Left Placeholder 2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29800" y="1433105"/>
            <a:ext cx="4500000" cy="525283"/>
          </a:xfrm>
          <a:solidFill>
            <a:schemeClr val="tx1"/>
          </a:solidFill>
        </p:spPr>
        <p:txBody>
          <a:bodyPr lIns="180000" tIns="36000" anchor="ctr"/>
          <a:lstStyle>
            <a:lvl1pPr marL="0" indent="0">
              <a:buNone/>
              <a:defRPr sz="2400" b="1" spc="-15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29800" y="2020359"/>
            <a:ext cx="4500000" cy="4170891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099557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99200" y="432000"/>
            <a:ext cx="5472113" cy="5759250"/>
          </a:xfrm>
          <a:solidFill>
            <a:schemeClr val="tx1">
              <a:lumMod val="75000"/>
              <a:lumOff val="2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875314" y="5096632"/>
            <a:ext cx="2028686" cy="1094618"/>
          </a:xfrm>
        </p:spPr>
        <p:txBody>
          <a:bodyPr anchor="b"/>
          <a:lstStyle>
            <a:lvl1pPr marL="0" indent="0" algn="r">
              <a:buNone/>
              <a:defRPr i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Enter your caption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5951D2-91DB-40E7-95D5-4B372602DEB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6EFF903-F1F3-440A-B12C-9FD51606B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877846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174360" y="2112793"/>
            <a:ext cx="6798250" cy="1674470"/>
          </a:xfrm>
        </p:spPr>
        <p:txBody>
          <a:bodyPr anchor="ctr"/>
          <a:lstStyle>
            <a:lvl1pPr algn="ctr">
              <a:lnSpc>
                <a:spcPct val="100000"/>
              </a:lnSpc>
              <a:defRPr sz="6000" b="1" cap="all" spc="-3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noProof="0"/>
              <a:t>Thank you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CA3EFDD3-A9D2-4EB6-BB2A-F6999D9F7EA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174361" y="4035727"/>
            <a:ext cx="3329850" cy="382887"/>
          </a:xfrm>
        </p:spPr>
        <p:txBody>
          <a:bodyPr/>
          <a:lstStyle>
            <a:lvl1pPr marL="0" indent="0" algn="r">
              <a:buNone/>
              <a:defRPr sz="2400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61ED1F7-B623-43D9-9BDA-8808C5CFAFF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62268" y="4150118"/>
            <a:ext cx="2910342" cy="238016"/>
          </a:xfrm>
        </p:spPr>
        <p:txBody>
          <a:bodyPr/>
          <a:lstStyle>
            <a:lvl1pPr marL="0" indent="0" algn="l">
              <a:buNone/>
              <a:defRPr sz="1400" i="1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Phone Number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E27366FC-4115-4122-9CE2-5FA9D424AD5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62268" y="4540691"/>
            <a:ext cx="2910342" cy="238016"/>
          </a:xfrm>
        </p:spPr>
        <p:txBody>
          <a:bodyPr/>
          <a:lstStyle>
            <a:lvl1pPr marL="0" indent="0" algn="l">
              <a:buNone/>
              <a:defRPr sz="1400" i="1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Email or Social Media Handle</a:t>
            </a: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DEB36829-2F8B-4E22-AB6D-4111D18AF84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62268" y="4931263"/>
            <a:ext cx="2910342" cy="238016"/>
          </a:xfrm>
        </p:spPr>
        <p:txBody>
          <a:bodyPr/>
          <a:lstStyle>
            <a:lvl1pPr marL="0" indent="0" algn="l">
              <a:buNone/>
              <a:defRPr sz="1400" i="1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Company Website</a:t>
            </a:r>
          </a:p>
        </p:txBody>
      </p:sp>
    </p:spTree>
    <p:extLst>
      <p:ext uri="{BB962C8B-B14F-4D97-AF65-F5344CB8AC3E}">
        <p14:creationId xmlns:p14="http://schemas.microsoft.com/office/powerpoint/2010/main" val="31890100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E97A9A62-1AA6-47A9-A1A0-54196823744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9198116" cy="360000"/>
          </a:xfrm>
        </p:spPr>
        <p:txBody>
          <a:bodyPr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FE0EB3-0FF4-4285-B9D3-90A5751B7B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42953D-28FC-41B5-A1BB-BB3BA7CA40B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32C8D0EF-1DB6-4ADC-8F31-5AE53BF5EAF4}"/>
              </a:ext>
            </a:extLst>
          </p:cNvPr>
          <p:cNvSpPr/>
          <p:nvPr userDrawn="1"/>
        </p:nvSpPr>
        <p:spPr>
          <a:xfrm>
            <a:off x="69274" y="66963"/>
            <a:ext cx="9911201" cy="67273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2F208ED-79A0-4B2C-A5EE-9D27466BCA3F}"/>
              </a:ext>
            </a:extLst>
          </p:cNvPr>
          <p:cNvSpPr/>
          <p:nvPr userDrawn="1"/>
        </p:nvSpPr>
        <p:spPr>
          <a:xfrm>
            <a:off x="11407775" y="6356350"/>
            <a:ext cx="784225" cy="3651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9198116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noProof="0"/>
              <a:t>Click to edit page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2000"/>
            <a:ext cx="9198116" cy="4679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2000" y="6356350"/>
            <a:ext cx="41148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 i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CA3099-A94F-4C3E-BC29-780EDD38F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47502" y="6401750"/>
            <a:ext cx="278418" cy="27432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200" i="1">
                <a:solidFill>
                  <a:schemeClr val="bg1"/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FDC6F9-37F9-4E25-AECA-D307B8421C73}"/>
              </a:ext>
            </a:extLst>
          </p:cNvPr>
          <p:cNvSpPr txBox="1"/>
          <p:nvPr userDrawn="1"/>
        </p:nvSpPr>
        <p:spPr>
          <a:xfrm>
            <a:off x="9630116" y="6346108"/>
            <a:ext cx="1662546" cy="404658"/>
          </a:xfrm>
          <a:prstGeom prst="rect">
            <a:avLst/>
          </a:prstGeom>
          <a:noFill/>
        </p:spPr>
        <p:txBody>
          <a:bodyPr wrap="square" lIns="0" tIns="36000" rIns="0" bIns="0" rtlCol="0">
            <a:spAutoFit/>
          </a:bodyPr>
          <a:lstStyle/>
          <a:p>
            <a:pPr algn="r">
              <a:lnSpc>
                <a:spcPts val="1400"/>
              </a:lnSpc>
            </a:pPr>
            <a:r>
              <a:rPr lang="en-US" sz="1600" b="1" spc="-100" baseline="0" noProof="0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WOODGROVE</a:t>
            </a:r>
            <a:r>
              <a:rPr lang="en-US" sz="1600" b="1" spc="-100" baseline="0" noProof="0" dirty="0">
                <a:solidFill>
                  <a:schemeClr val="accent1"/>
                </a:solidFill>
                <a:latin typeface="Corbel" panose="020B0503020204020204" pitchFamily="34" charset="0"/>
              </a:rPr>
              <a:t> </a:t>
            </a:r>
            <a:r>
              <a:rPr lang="en-US" sz="1600" b="1" spc="-100" baseline="0" noProof="0" dirty="0">
                <a:solidFill>
                  <a:schemeClr val="tx1"/>
                </a:solidFill>
                <a:latin typeface="Corbel" panose="020B0503020204020204" pitchFamily="34" charset="0"/>
              </a:rPr>
              <a:t>BANK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B322F68-670D-45A0-A54F-7E70BCEAED3F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69B5F15-353A-4344-8D61-F4E25AA9FB6C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FA0C0AA-FCE8-4A7F-928A-54C96BBA9053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  <p:sldLayoutId id="2147483663" r:id="rId3"/>
    <p:sldLayoutId id="2147483658" r:id="rId4"/>
    <p:sldLayoutId id="2147483665" r:id="rId5"/>
    <p:sldLayoutId id="2147483659" r:id="rId6"/>
    <p:sldLayoutId id="2147483660" r:id="rId7"/>
    <p:sldLayoutId id="2147483664" r:id="rId8"/>
    <p:sldLayoutId id="2147483650" r:id="rId9"/>
    <p:sldLayoutId id="2147483656" r:id="rId10"/>
    <p:sldLayoutId id="2147483657" r:id="rId11"/>
    <p:sldLayoutId id="2147483654" r:id="rId12"/>
    <p:sldLayoutId id="2147483666" r:id="rId13"/>
    <p:sldLayoutId id="2147483667" r:id="rId14"/>
    <p:sldLayoutId id="2147483668" r:id="rId15"/>
    <p:sldLayoutId id="2147483669" r:id="rId16"/>
    <p:sldLayoutId id="2147483670" r:id="rId17"/>
    <p:sldLayoutId id="2147483671" r:id="rId18"/>
    <p:sldLayoutId id="2147483672" r:id="rId19"/>
    <p:sldLayoutId id="2147483655" r:id="rId2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 cap="all" spc="-1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ESP8266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jpg"/><Relationship Id="rId5" Type="http://schemas.openxmlformats.org/officeDocument/2006/relationships/hyperlink" Target="https://www.bing.com/aclk?ld=e8wITPEzwRdFFkIZmO9_qpYjVUCUwvICi_CM57gJwdvGJ3Pr5umAKJr293nqc14UPkN2sp1NmP06rZcWUtAzadt0FRbNEKfwqW2xrYAmHCp9Idr_2i1BqwVOOQtKl1OBw2EHN8a2uWN2gVpMCGElDLNDAkjV4Xc8ZmO-lqRG60PWuhuo3w&amp;u=aHR0cHMlM2ElMmYlMmZ3d3cuYW1hem9uLmluJTJmcyUyZiUzZmllJTNkVVRGOCUyNmtleXdvcmRzJTNkbm9kZW1jdSUyYmVzcDgyNjYlMjZpbmRleCUzZGFwcyUyNnRhZyUzZG1zbm1vYnN0ZGluLTIxJTI2cmVmJTNkcGRfc2xfMnJ6M2o4Z3VzaV9iJTI2YWRncnBpZCUzZDExODc0NzM1ODMzNTg1OTAlMjZodmFkaWQlM2Q3NDIxNzMyMzgyOTc1NCUyNmh2bmV0dyUzZG8lMjZodnFtdCUzZGIlMjZodmJtdCUzZGJiJTI2aHZkZXYlM2RtJTI2aHZsb2NpbnQlM2QlMjZodmxvY3BoeSUzZDE2NzQlMjZodnRhcmdpZCUzZGt3ZC03NDIxNzMwNDg3NDMyMCUzYWxvYy05MCUyNmh5ZGFkY3IlM2QyODgzMF8xOTUwODM5&amp;rlid=120723ba663d1f4f88214673690cd5b0" TargetMode="External"/><Relationship Id="rId4" Type="http://schemas.openxmlformats.org/officeDocument/2006/relationships/hyperlink" Target="https://www.nabto.com/esp8266-for-iot-complete-guide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lprocus.com/a-brief-on-dht11-sensor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atelectronics.com/rain-sensor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E2F2BFDF-E9F2-4569-A9F2-E1FFCB7FB82D}"/>
              </a:ext>
            </a:extLst>
          </p:cNvPr>
          <p:cNvSpPr txBox="1"/>
          <p:nvPr/>
        </p:nvSpPr>
        <p:spPr>
          <a:xfrm>
            <a:off x="5743574" y="4664946"/>
            <a:ext cx="4057649" cy="1481875"/>
          </a:xfrm>
          <a:prstGeom prst="rect">
            <a:avLst/>
          </a:prstGeom>
          <a:noFill/>
        </p:spPr>
        <p:txBody>
          <a:bodyPr wrap="square" lIns="0" tIns="36000" rIns="0" bIns="0" rtlCol="0" anchor="ctr">
            <a:spAutoFit/>
          </a:bodyPr>
          <a:lstStyle/>
          <a:p>
            <a:pPr algn="ctr">
              <a:lnSpc>
                <a:spcPts val="1400"/>
              </a:lnSpc>
            </a:pPr>
            <a:r>
              <a:rPr lang="en-US" altLang="en-US" sz="1600" b="1" i="1" dirty="0">
                <a:ea typeface="MV Boli" pitchFamily="2" charset="0"/>
              </a:rPr>
              <a:t>BATCH MEMBERS : </a:t>
            </a:r>
          </a:p>
          <a:p>
            <a:pPr algn="ctr">
              <a:lnSpc>
                <a:spcPts val="1400"/>
              </a:lnSpc>
            </a:pPr>
            <a:endParaRPr lang="en-US" altLang="en-US" sz="1600" b="1" i="1" dirty="0">
              <a:ea typeface="MV Boli" pitchFamily="2" charset="0"/>
            </a:endParaRPr>
          </a:p>
          <a:p>
            <a:pPr>
              <a:lnSpc>
                <a:spcPts val="1400"/>
              </a:lnSpc>
            </a:pPr>
            <a:r>
              <a:rPr lang="en-US" dirty="0"/>
              <a:t>22311879		HARISHKANNA R</a:t>
            </a:r>
          </a:p>
          <a:p>
            <a:pPr>
              <a:lnSpc>
                <a:spcPts val="1400"/>
              </a:lnSpc>
            </a:pPr>
            <a:r>
              <a:rPr lang="en-US" dirty="0"/>
              <a:t>22311885		POOVARASAN M</a:t>
            </a:r>
          </a:p>
          <a:p>
            <a:pPr>
              <a:lnSpc>
                <a:spcPts val="1400"/>
              </a:lnSpc>
            </a:pPr>
            <a:r>
              <a:rPr lang="en-US" dirty="0"/>
              <a:t>22311886		PRADEEP KUMAR R</a:t>
            </a:r>
          </a:p>
          <a:p>
            <a:pPr>
              <a:lnSpc>
                <a:spcPts val="1400"/>
              </a:lnSpc>
            </a:pPr>
            <a:r>
              <a:rPr lang="en-US" dirty="0"/>
              <a:t>22396058	DHARANESH S</a:t>
            </a:r>
          </a:p>
          <a:p>
            <a:pPr>
              <a:lnSpc>
                <a:spcPts val="1400"/>
              </a:lnSpc>
            </a:pPr>
            <a:r>
              <a:rPr lang="en-US" dirty="0"/>
              <a:t>22396059	LOKESHWARAN T</a:t>
            </a:r>
          </a:p>
          <a:p>
            <a:pPr>
              <a:lnSpc>
                <a:spcPts val="1400"/>
              </a:lnSpc>
            </a:pPr>
            <a:r>
              <a:rPr lang="en-US" dirty="0"/>
              <a:t>22396075	SUDHAKAR S</a:t>
            </a:r>
            <a:endParaRPr lang="en-US" sz="1600" b="1" spc="-100" baseline="0" dirty="0">
              <a:solidFill>
                <a:schemeClr val="tx1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5087" y="3312849"/>
            <a:ext cx="8592917" cy="457200"/>
          </a:xfrm>
        </p:spPr>
        <p:txBody>
          <a:bodyPr/>
          <a:lstStyle/>
          <a:p>
            <a:pPr algn="ctr"/>
            <a:r>
              <a:rPr lang="en-US" sz="2800" dirty="0">
                <a:latin typeface="Algerian" panose="04020705040A02060702" pitchFamily="82" charset="0"/>
              </a:rPr>
              <a:t>ARUDINO  BASED WEATHER STATION WITH IOT</a:t>
            </a:r>
          </a:p>
        </p:txBody>
      </p:sp>
      <p:pic>
        <p:nvPicPr>
          <p:cNvPr id="7" name="Picture Placeholder 6" descr="Wood piece cut through the middle">
            <a:extLst>
              <a:ext uri="{FF2B5EF4-FFF2-40B4-BE49-F238E27FC236}">
                <a16:creationId xmlns:a16="http://schemas.microsoft.com/office/drawing/2014/main" id="{C0BA96B3-F713-41B0-A2E3-15E9039E474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980476" y="0"/>
            <a:ext cx="2211524" cy="6858000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C222B85-6A1A-4829-9E6A-4A643E12A29D}"/>
              </a:ext>
            </a:extLst>
          </p:cNvPr>
          <p:cNvSpPr txBox="1"/>
          <p:nvPr/>
        </p:nvSpPr>
        <p:spPr>
          <a:xfrm flipH="1">
            <a:off x="467963" y="375569"/>
            <a:ext cx="933326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n-US" sz="2400" b="1" i="1" dirty="0">
                <a:latin typeface="Algerian" pitchFamily="82" charset="0"/>
                <a:ea typeface="MV Boli" pitchFamily="2" charset="0"/>
              </a:rPr>
              <a:t>SRI MOOGAMBIGAI POLYTECHNIC COLLEGE MADHAMPATTI</a:t>
            </a:r>
          </a:p>
          <a:p>
            <a:pPr algn="ctr"/>
            <a:r>
              <a:rPr lang="en-US" altLang="en-US" sz="2400" b="1" i="1" dirty="0">
                <a:latin typeface="Algerian" pitchFamily="82" charset="0"/>
                <a:ea typeface="MV Boli" pitchFamily="2" charset="0"/>
              </a:rPr>
              <a:t>DEPARTMENT OF ELECTRICAL AND ELECTROINCS ENGINEERING</a:t>
            </a:r>
          </a:p>
          <a:p>
            <a:endParaRPr lang="en-US" dirty="0"/>
          </a:p>
        </p:txBody>
      </p:sp>
      <p:pic>
        <p:nvPicPr>
          <p:cNvPr id="8" name="Picture 7" descr="E:\pr\LOGO_SMPC.jpg">
            <a:extLst>
              <a:ext uri="{FF2B5EF4-FFF2-40B4-BE49-F238E27FC236}">
                <a16:creationId xmlns:a16="http://schemas.microsoft.com/office/drawing/2014/main" id="{115F23AE-AAAE-4679-81F1-56DBD1B46CE9}"/>
              </a:ext>
            </a:extLst>
          </p:cNvPr>
          <p:cNvPicPr>
            <a:picLocks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4532563" y="1508405"/>
            <a:ext cx="1346200" cy="140652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078D695-7786-47B6-BDD4-02FAC83ED8E9}"/>
              </a:ext>
            </a:extLst>
          </p:cNvPr>
          <p:cNvSpPr txBox="1"/>
          <p:nvPr/>
        </p:nvSpPr>
        <p:spPr>
          <a:xfrm>
            <a:off x="552450" y="4867275"/>
            <a:ext cx="2286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latinLnBrk="1"/>
            <a:r>
              <a:rPr lang="en-US" altLang="en-US" b="1" i="1" dirty="0">
                <a:latin typeface="Algerian" pitchFamily="82" charset="0"/>
                <a:ea typeface="MV Boli" pitchFamily="2" charset="0"/>
              </a:rPr>
              <a:t>SUPERVISOR :</a:t>
            </a:r>
          </a:p>
          <a:p>
            <a:pPr lvl="0" algn="ctr"/>
            <a:r>
              <a:rPr lang="en-US" altLang="en-US" b="1" i="1" dirty="0">
                <a:latin typeface="Algerian" pitchFamily="82" charset="0"/>
                <a:ea typeface="MV Boli" pitchFamily="2" charset="0"/>
              </a:rPr>
              <a:t>ANBARASAN  R S   </a:t>
            </a:r>
          </a:p>
          <a:p>
            <a:pPr lvl="0" algn="ctr"/>
            <a:r>
              <a:rPr lang="en-US" altLang="en-US" b="1" i="1" dirty="0">
                <a:latin typeface="Algerian" pitchFamily="82" charset="0"/>
                <a:ea typeface="MV Boli" pitchFamily="2" charset="0"/>
              </a:rPr>
              <a:t>    (LECTURE/</a:t>
            </a:r>
            <a:r>
              <a:rPr lang="en-US" altLang="en-US" b="1" i="1" dirty="0" err="1">
                <a:latin typeface="Algerian" panose="04020705040A02060702" pitchFamily="82" charset="0"/>
                <a:ea typeface="MV Boli" pitchFamily="2" charset="0"/>
              </a:rPr>
              <a:t>eee</a:t>
            </a:r>
            <a:r>
              <a:rPr lang="en-US" altLang="en-US" b="1" i="1" dirty="0">
                <a:latin typeface="Algerian" pitchFamily="82" charset="0"/>
                <a:ea typeface="MV Boli" pitchFamily="2" charset="0"/>
              </a:rPr>
              <a:t>)</a:t>
            </a:r>
          </a:p>
          <a:p>
            <a:pPr lvl="0" algn="ctr"/>
            <a:endParaRPr lang="en-US" altLang="en-US" b="1" i="1" dirty="0">
              <a:latin typeface="Algerian" pitchFamily="82" charset="0"/>
              <a:ea typeface="MV Boli" pitchFamily="2" charset="0"/>
            </a:endParaRPr>
          </a:p>
          <a:p>
            <a:pPr lvl="0" algn="ctr"/>
            <a:r>
              <a:rPr lang="en-US" altLang="en-US" b="1" i="1" dirty="0">
                <a:latin typeface="Algerian" pitchFamily="82" charset="0"/>
                <a:ea typeface="MV Boli" pitchFamily="2" charset="0"/>
              </a:rPr>
              <a:t>     	</a:t>
            </a:r>
          </a:p>
        </p:txBody>
      </p:sp>
      <p:sp>
        <p:nvSpPr>
          <p:cNvPr id="12" name="Rectangle 1">
            <a:extLst>
              <a:ext uri="{FF2B5EF4-FFF2-40B4-BE49-F238E27FC236}">
                <a16:creationId xmlns:a16="http://schemas.microsoft.com/office/drawing/2014/main" id="{6B72C065-7FA3-4DC5-B025-C4697EF5CE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43075" y="320516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6989523" y="2404997"/>
            <a:ext cx="2308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Date:28/02/2024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999616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10</a:t>
            </a:fld>
            <a:endParaRPr lang="en-US" noProof="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248" y="1365284"/>
            <a:ext cx="6932768" cy="451378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26926" y="626301"/>
            <a:ext cx="38705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2"/>
                </a:solidFill>
              </a:rPr>
              <a:t>Display</a:t>
            </a:r>
          </a:p>
        </p:txBody>
      </p:sp>
    </p:spTree>
    <p:extLst>
      <p:ext uri="{BB962C8B-B14F-4D97-AF65-F5344CB8AC3E}">
        <p14:creationId xmlns:p14="http://schemas.microsoft.com/office/powerpoint/2010/main" val="23505056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 hidden="1">
            <a:extLst>
              <a:ext uri="{FF2B5EF4-FFF2-40B4-BE49-F238E27FC236}">
                <a16:creationId xmlns:a16="http://schemas.microsoft.com/office/drawing/2014/main" id="{D4D7552C-2487-44D3-B47B-039B6E9A6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SLide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86E961-B76E-423F-995E-11B31E9214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886" y="1838325"/>
            <a:ext cx="8215313" cy="3362325"/>
          </a:xfrm>
        </p:spPr>
        <p:txBody>
          <a:bodyPr/>
          <a:lstStyle/>
          <a:p>
            <a:pPr marL="285750" indent="-285750" algn="just">
              <a:buFont typeface="Courier New" panose="02070309020205020404" pitchFamily="49" charset="0"/>
              <a:buChar char="o"/>
            </a:pPr>
            <a:r>
              <a:rPr lang="en-US" sz="2400" dirty="0"/>
              <a:t>A display device is an output device which is for </a:t>
            </a:r>
          </a:p>
          <a:p>
            <a:pPr algn="just"/>
            <a:r>
              <a:rPr lang="en-US" sz="2400" dirty="0"/>
              <a:t>    presentation of information in visual or </a:t>
            </a:r>
          </a:p>
          <a:p>
            <a:pPr algn="just"/>
            <a:r>
              <a:rPr lang="en-US" sz="2400" dirty="0"/>
              <a:t>    tactile form.</a:t>
            </a:r>
          </a:p>
          <a:p>
            <a:pPr marL="285750" indent="-285750" algn="just">
              <a:buFont typeface="Courier New" panose="02070309020205020404" pitchFamily="49" charset="0"/>
              <a:buChar char="o"/>
            </a:pPr>
            <a:r>
              <a:rPr lang="en-US" sz="2400" dirty="0"/>
              <a:t> When the input information is supplied has an </a:t>
            </a:r>
          </a:p>
          <a:p>
            <a:pPr algn="just"/>
            <a:r>
              <a:rPr lang="en-US" sz="2400" dirty="0"/>
              <a:t>    electrical signal the display is called an </a:t>
            </a:r>
          </a:p>
          <a:p>
            <a:pPr algn="just"/>
            <a:r>
              <a:rPr lang="en-US" sz="2400" dirty="0"/>
              <a:t>    electronic display.</a:t>
            </a:r>
          </a:p>
          <a:p>
            <a:pPr algn="just"/>
            <a:endParaRPr lang="en-US" sz="24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202D98-AA1E-41BB-B94E-180311759C1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52A762A-E60D-4B8B-98D6-B787E30BA18A}"/>
              </a:ext>
            </a:extLst>
          </p:cNvPr>
          <p:cNvSpPr txBox="1"/>
          <p:nvPr/>
        </p:nvSpPr>
        <p:spPr>
          <a:xfrm>
            <a:off x="800100" y="482902"/>
            <a:ext cx="4533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 Black" panose="020B0A04020102020204" pitchFamily="34" charset="0"/>
              </a:rPr>
              <a:t>LCD DISPLAY</a:t>
            </a:r>
          </a:p>
        </p:txBody>
      </p:sp>
    </p:spTree>
    <p:extLst>
      <p:ext uri="{BB962C8B-B14F-4D97-AF65-F5344CB8AC3E}">
        <p14:creationId xmlns:p14="http://schemas.microsoft.com/office/powerpoint/2010/main" val="6652193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7EBA8A-EC07-4600-BE66-E68AF56C22B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12</a:t>
            </a:fld>
            <a:endParaRPr lang="en-US" noProof="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9B3B96E-6B8A-423A-9CA0-3CEECC9F9A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250" y="851100"/>
            <a:ext cx="9198116" cy="432000"/>
          </a:xfrm>
        </p:spPr>
        <p:txBody>
          <a:bodyPr/>
          <a:lstStyle/>
          <a:p>
            <a:r>
              <a:rPr lang="en-US" dirty="0"/>
              <a:t>Advantage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EDD8E0-8D47-4511-B289-58E6D4338B59}"/>
              </a:ext>
            </a:extLst>
          </p:cNvPr>
          <p:cNvSpPr txBox="1"/>
          <p:nvPr/>
        </p:nvSpPr>
        <p:spPr>
          <a:xfrm>
            <a:off x="657226" y="2413337"/>
            <a:ext cx="659129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000" dirty="0"/>
              <a:t>Real time data collection 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000" dirty="0"/>
              <a:t>Higher accuracy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000" dirty="0"/>
              <a:t>Wider coverage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000" dirty="0"/>
              <a:t>Reduced response time 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000" dirty="0"/>
              <a:t>Cost effectiveness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000" dirty="0" err="1"/>
              <a:t>Incresed</a:t>
            </a:r>
            <a:r>
              <a:rPr lang="en-US" sz="2000" dirty="0"/>
              <a:t> safety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8783773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81DA2C-D288-4031-8202-707FECFE7EF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13</a:t>
            </a:fld>
            <a:endParaRPr lang="en-US" noProof="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E8E0867-0E91-40AE-840E-D261F814A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03425"/>
            <a:ext cx="9198116" cy="432000"/>
          </a:xfrm>
        </p:spPr>
        <p:txBody>
          <a:bodyPr/>
          <a:lstStyle/>
          <a:p>
            <a:r>
              <a:rPr lang="en-US" dirty="0" err="1"/>
              <a:t>Apllication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C42A52-2317-4998-97CD-D9F98A06E8C9}"/>
              </a:ext>
            </a:extLst>
          </p:cNvPr>
          <p:cNvSpPr txBox="1"/>
          <p:nvPr/>
        </p:nvSpPr>
        <p:spPr>
          <a:xfrm>
            <a:off x="790575" y="2371725"/>
            <a:ext cx="62865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000" dirty="0"/>
              <a:t>Weather forecasting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000" dirty="0"/>
              <a:t>Home automation 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000" dirty="0" err="1"/>
              <a:t>Heathcare</a:t>
            </a:r>
            <a:endParaRPr lang="en-US" sz="2000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000" dirty="0"/>
              <a:t>Education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000" dirty="0"/>
              <a:t>Agriculture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000" dirty="0"/>
              <a:t>Travel &amp; Tourism</a:t>
            </a:r>
          </a:p>
        </p:txBody>
      </p:sp>
    </p:spTree>
    <p:extLst>
      <p:ext uri="{BB962C8B-B14F-4D97-AF65-F5344CB8AC3E}">
        <p14:creationId xmlns:p14="http://schemas.microsoft.com/office/powerpoint/2010/main" val="25194714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C09FE5-D6CC-49A4-84BE-0AEE0678A19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14</a:t>
            </a:fld>
            <a:endParaRPr lang="en-US" noProof="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2062CD2-DD49-49A3-9A08-1D75E0D7C0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3118" y="3429000"/>
            <a:ext cx="3424192" cy="432000"/>
          </a:xfrm>
        </p:spPr>
        <p:txBody>
          <a:bodyPr/>
          <a:lstStyle/>
          <a:p>
            <a:pPr algn="ctr"/>
            <a:r>
              <a:rPr lang="en-US" sz="4800" dirty="0"/>
              <a:t>QUERY!...</a:t>
            </a:r>
          </a:p>
        </p:txBody>
      </p:sp>
    </p:spTree>
    <p:extLst>
      <p:ext uri="{BB962C8B-B14F-4D97-AF65-F5344CB8AC3E}">
        <p14:creationId xmlns:p14="http://schemas.microsoft.com/office/powerpoint/2010/main" val="21102458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F11A6B65-5A20-4F4D-ACBB-ED50132D45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41536783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3736" y="582818"/>
            <a:ext cx="6798250" cy="1674470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2"/>
                </a:solidFill>
                <a:latin typeface="Algerian" pitchFamily="82" charset="0"/>
              </a:rPr>
              <a:t>INTRODUCTION</a:t>
            </a:r>
            <a:br>
              <a:rPr lang="en-US" dirty="0">
                <a:solidFill>
                  <a:schemeClr val="bg2"/>
                </a:solidFill>
                <a:latin typeface="Algerian" pitchFamily="82" charset="0"/>
              </a:rPr>
            </a:b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8264" y="2257288"/>
            <a:ext cx="9115125" cy="3748550"/>
          </a:xfrm>
        </p:spPr>
        <p:txBody>
          <a:bodyPr/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>An Arduino weather station with IoT capabilities is a project that involves creating a device to monitor and collect weather-related data using Arduino microcontrollers and sensors, and then transmitting this data to the Internet for remote access and analysis.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> The combination of Arduino and IoT technology allows for the creation of a versatile weather monitoring system.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D5A594-D852-43BB-B591-E9D9027253B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16746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Running track">
            <a:extLst>
              <a:ext uri="{FF2B5EF4-FFF2-40B4-BE49-F238E27FC236}">
                <a16:creationId xmlns:a16="http://schemas.microsoft.com/office/drawing/2014/main" id="{510AF14D-268D-4B93-96C4-26C9387AA4E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9273" y="63691"/>
            <a:ext cx="9911201" cy="6727346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964141-6F81-4947-A236-746D94ED3F6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BDBC8D7-CB4A-4600-A239-A69907ACBFA9}"/>
              </a:ext>
            </a:extLst>
          </p:cNvPr>
          <p:cNvPicPr/>
          <p:nvPr/>
        </p:nvPicPr>
        <p:blipFill rotWithShape="1">
          <a:blip r:embed="rId5"/>
          <a:srcRect l="23705" r="25070"/>
          <a:stretch/>
        </p:blipFill>
        <p:spPr bwMode="auto">
          <a:xfrm rot="16200000">
            <a:off x="2185421" y="-969677"/>
            <a:ext cx="5678904" cy="879408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1176954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467" y="666000"/>
            <a:ext cx="5184913" cy="432000"/>
          </a:xfrm>
        </p:spPr>
        <p:txBody>
          <a:bodyPr/>
          <a:lstStyle/>
          <a:p>
            <a:r>
              <a:rPr lang="en-US" dirty="0"/>
              <a:t>COMPONENTS REQUIRED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55C61F-C8F1-4977-8E1F-F16C0D9EA8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021306" y="1722922"/>
            <a:ext cx="7180446" cy="4244741"/>
          </a:xfrm>
        </p:spPr>
        <p:txBody>
          <a:bodyPr/>
          <a:lstStyle/>
          <a:p>
            <a:pPr algn="just">
              <a:buFont typeface="Courier New" panose="02070309020205020404" pitchFamily="49" charset="0"/>
              <a:buChar char="o"/>
            </a:pPr>
            <a:r>
              <a:rPr lang="en-US" b="1" dirty="0"/>
              <a:t>ARUDINO CONTROLLER</a:t>
            </a:r>
          </a:p>
          <a:p>
            <a:pPr algn="just">
              <a:buFont typeface="Courier New" panose="02070309020205020404" pitchFamily="49" charset="0"/>
              <a:buChar char="o"/>
            </a:pPr>
            <a:r>
              <a:rPr lang="en-US" b="1" dirty="0"/>
              <a:t>WIFI MODULE(ESP8266)</a:t>
            </a:r>
          </a:p>
          <a:p>
            <a:pPr algn="just">
              <a:buFont typeface="Courier New" panose="02070309020205020404" pitchFamily="49" charset="0"/>
              <a:buChar char="o"/>
            </a:pPr>
            <a:r>
              <a:rPr lang="en-US" b="1" dirty="0"/>
              <a:t>TEMPERATURE SENSOR</a:t>
            </a:r>
          </a:p>
          <a:p>
            <a:pPr algn="just">
              <a:buFont typeface="Courier New" panose="02070309020205020404" pitchFamily="49" charset="0"/>
              <a:buChar char="o"/>
            </a:pPr>
            <a:r>
              <a:rPr lang="en-US" b="1" dirty="0"/>
              <a:t>HIUMDITY SENSOR</a:t>
            </a:r>
          </a:p>
          <a:p>
            <a:pPr algn="just">
              <a:buFont typeface="Courier New" panose="02070309020205020404" pitchFamily="49" charset="0"/>
              <a:buChar char="o"/>
            </a:pPr>
            <a:r>
              <a:rPr lang="en-US" b="1" dirty="0"/>
              <a:t>RAIN WATER SENSOR</a:t>
            </a:r>
          </a:p>
          <a:p>
            <a:pPr algn="just">
              <a:buFont typeface="Courier New" panose="02070309020205020404" pitchFamily="49" charset="0"/>
              <a:buChar char="o"/>
            </a:pPr>
            <a:r>
              <a:rPr lang="en-US" b="1" dirty="0"/>
              <a:t>POWER SUPPLY</a:t>
            </a:r>
          </a:p>
          <a:p>
            <a:pPr algn="just">
              <a:buFont typeface="Courier New" panose="02070309020205020404" pitchFamily="49" charset="0"/>
              <a:buChar char="o"/>
            </a:pPr>
            <a:r>
              <a:rPr lang="en-US" b="1" dirty="0"/>
              <a:t>LCD DISPLAY</a:t>
            </a:r>
          </a:p>
          <a:p>
            <a:pPr algn="just">
              <a:buFont typeface="Courier New" panose="02070309020205020404" pitchFamily="49" charset="0"/>
              <a:buChar char="o"/>
            </a:pPr>
            <a:endParaRPr lang="en-US" b="1" dirty="0"/>
          </a:p>
          <a:p>
            <a:pPr algn="just">
              <a:buFont typeface="Courier New" panose="02070309020205020404" pitchFamily="49" charset="0"/>
              <a:buChar char="o"/>
            </a:pPr>
            <a:endParaRPr lang="en-US" b="1" dirty="0"/>
          </a:p>
        </p:txBody>
      </p:sp>
      <p:pic>
        <p:nvPicPr>
          <p:cNvPr id="10" name="Picture Placeholder 9" descr="Abstract architecture polygon">
            <a:extLst>
              <a:ext uri="{FF2B5EF4-FFF2-40B4-BE49-F238E27FC236}">
                <a16:creationId xmlns:a16="http://schemas.microsoft.com/office/drawing/2014/main" id="{38475F7B-316A-47DC-9CBB-B074A5B5994C}"/>
              </a:ext>
            </a:extLst>
          </p:cNvPr>
          <p:cNvPicPr>
            <a:picLocks noGrp="1" noChangeAspect="1"/>
          </p:cNvPicPr>
          <p:nvPr>
            <p:ph type="pic" sz="quarter" idx="33"/>
          </p:nvPr>
        </p:nvPicPr>
        <p:blipFill>
          <a:blip r:embed="rId3"/>
          <a:stretch>
            <a:fillRect/>
          </a:stretch>
        </p:blipFill>
        <p:spPr>
          <a:xfrm>
            <a:off x="9980476" y="1085"/>
            <a:ext cx="2211524" cy="6189830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97466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5</a:t>
            </a:fld>
            <a:endParaRPr lang="en-US" noProof="0" dirty="0"/>
          </a:p>
        </p:txBody>
      </p:sp>
      <p:sp>
        <p:nvSpPr>
          <p:cNvPr id="7" name="TextBox 6"/>
          <p:cNvSpPr txBox="1"/>
          <p:nvPr/>
        </p:nvSpPr>
        <p:spPr>
          <a:xfrm>
            <a:off x="814192" y="463463"/>
            <a:ext cx="58246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2"/>
                </a:solidFill>
              </a:rPr>
              <a:t>Overall diagram circuit</a:t>
            </a:r>
            <a:endParaRPr lang="en-IN" sz="3200" dirty="0">
              <a:solidFill>
                <a:schemeClr val="bg2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724" y="1076813"/>
            <a:ext cx="8195865" cy="5809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0834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5083B-CC27-4F1C-AD03-E3DBEC1C9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ARUDINO CONTROLLER</a:t>
            </a:r>
            <a:br>
              <a:rPr lang="en-US" dirty="0"/>
            </a:b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5E40B9-054F-4D79-BD17-68E71C740D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9389" y="1020278"/>
            <a:ext cx="7030804" cy="5405722"/>
          </a:xfrm>
        </p:spPr>
        <p:txBody>
          <a:bodyPr/>
          <a:lstStyle/>
          <a:p>
            <a:pPr>
              <a:buFont typeface="Courier New" panose="02070309020205020404" pitchFamily="49" charset="0"/>
              <a:buChar char="o"/>
            </a:pPr>
            <a:r>
              <a:rPr lang="en-US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itchFamily="18" charset="0"/>
              </a:rPr>
              <a:t>Arduino</a:t>
            </a:r>
            <a:r>
              <a:rPr lang="en-US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itchFamily="18" charset="0"/>
              </a:rPr>
              <a:t>  is an open-source hardware and software company, project, and user community that designs and manufactures single-board microcontrollers and microcontroller kits for building digital devices. 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itchFamily="18" charset="0"/>
              </a:rPr>
              <a:t>Its hardware products are licensed under a CC BY-SA license, while the software is licensed under the GNU Lesser General Public License (LGPL) or the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itchFamily="18" charset="0"/>
              </a:rPr>
              <a:t>The microcontrollers can be programmed using the C and C++ programming languages, using a standard API which is also known as the </a:t>
            </a:r>
            <a:r>
              <a:rPr lang="en-US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itchFamily="18" charset="0"/>
              </a:rPr>
              <a:t>Arduino </a:t>
            </a:r>
            <a:r>
              <a:rPr lang="en-US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itchFamily="18" charset="0"/>
              </a:rPr>
              <a:t>Progrmming</a:t>
            </a:r>
            <a:r>
              <a:rPr lang="en-US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itchFamily="18" charset="0"/>
              </a:rPr>
              <a:t> Language</a:t>
            </a:r>
            <a:r>
              <a:rPr lang="en-US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itchFamily="18" charset="0"/>
              </a:rPr>
              <a:t>, inspired  by the Processing language and used with a modified version of the Processing IDE.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itchFamily="18" charset="0"/>
              </a:rPr>
              <a:t> In addition to using traditional compiler tool chains, the Arduino project provides  an integrated development environment (IDE) and a command line tool developed in Go.</a:t>
            </a:r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D051DA-5DAD-43A7-A238-51C63BA59FEC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E738839D-E00F-4E0D-9369-FEFF474D69CE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l="2482" r="2482"/>
          <a:stretch>
            <a:fillRect/>
          </a:stretch>
        </p:blipFill>
        <p:spPr>
          <a:xfrm>
            <a:off x="7560193" y="1344803"/>
            <a:ext cx="3737526" cy="3933645"/>
          </a:xfrm>
        </p:spPr>
      </p:pic>
    </p:spTree>
    <p:extLst>
      <p:ext uri="{BB962C8B-B14F-4D97-AF65-F5344CB8AC3E}">
        <p14:creationId xmlns:p14="http://schemas.microsoft.com/office/powerpoint/2010/main" val="36407016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04E83-A4F0-49C5-BB01-F5773509A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383873"/>
            <a:ext cx="9198000" cy="432000"/>
          </a:xfrm>
        </p:spPr>
        <p:txBody>
          <a:bodyPr/>
          <a:lstStyle/>
          <a:p>
            <a:r>
              <a:rPr lang="en-US" dirty="0"/>
              <a:t>ESP8266(WIFI MODULE)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A42D59-EAD6-4F95-84F1-32A30F05785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31800" y="1008000"/>
            <a:ext cx="5468486" cy="5393750"/>
          </a:xfrm>
        </p:spPr>
        <p:txBody>
          <a:bodyPr/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>
                <a:solidFill>
                  <a:schemeClr val="accent1"/>
                </a:solidFill>
                <a:hlinkClick r:id="rId3"/>
              </a:rPr>
              <a:t>The ESP8266 is a low-cost Wi-Fi microchip with built-in TCP/IP networking software and microcontroller capability, produced by </a:t>
            </a:r>
            <a:r>
              <a:rPr lang="en-US" dirty="0" err="1">
                <a:solidFill>
                  <a:schemeClr val="accent1"/>
                </a:solidFill>
                <a:hlinkClick r:id="rId3"/>
              </a:rPr>
              <a:t>Espressif</a:t>
            </a:r>
            <a:r>
              <a:rPr lang="en-US" dirty="0">
                <a:solidFill>
                  <a:schemeClr val="accent1"/>
                </a:solidFill>
                <a:hlinkClick r:id="rId3"/>
              </a:rPr>
              <a:t>  Systems in </a:t>
            </a:r>
            <a:r>
              <a:rPr lang="en-US" dirty="0" err="1">
                <a:solidFill>
                  <a:schemeClr val="accent1"/>
                </a:solidFill>
                <a:hlinkClick r:id="rId3"/>
              </a:rPr>
              <a:t>Shanghai,China</a:t>
            </a:r>
            <a:endParaRPr lang="en-US" dirty="0">
              <a:solidFill>
                <a:schemeClr val="accent1"/>
              </a:solidFill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i="0" dirty="0">
                <a:solidFill>
                  <a:schemeClr val="accent1"/>
                </a:solidFill>
              </a:rPr>
              <a:t>The ESP8266 community created an add-on for the Arduino IDE that allows you to program the ESP8266 using the Arduino IDE and its programming language. 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i="0" dirty="0">
                <a:solidFill>
                  <a:schemeClr val="accent1"/>
                </a:solidFill>
                <a:hlinkClick r:id="rId4"/>
              </a:rPr>
              <a:t>This makes it a popular choice for IoT applications given its low cost, small size, and adaptability with embedded devices</a:t>
            </a:r>
            <a:endParaRPr lang="en-US" i="0" dirty="0">
              <a:solidFill>
                <a:schemeClr val="accent1"/>
              </a:solidFill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i="0" dirty="0"/>
              <a:t> </a:t>
            </a:r>
            <a:r>
              <a:rPr lang="en-US" i="0" dirty="0">
                <a:hlinkClick r:id="rId5"/>
              </a:rPr>
              <a:t>It was popularized in the English-speaking maker community in August 2014 via the ESP-01 module, made by a third-party manufacturer Ai-Thinker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6AC9832-FB01-464A-9824-61887B77997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447502" y="6401750"/>
            <a:ext cx="278418" cy="274324"/>
          </a:xfrm>
        </p:spPr>
        <p:txBody>
          <a:bodyPr/>
          <a:lstStyle/>
          <a:p>
            <a:fld id="{19B51A1E-902D-48AF-9020-955120F399B6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DF17C07-A510-4AAE-9D4A-39A058EB32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91716" y="1514475"/>
            <a:ext cx="3571875" cy="302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8378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FB4D5-DA14-4F29-9320-2DE0A6B571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22061"/>
            <a:ext cx="9198116" cy="432000"/>
          </a:xfrm>
        </p:spPr>
        <p:txBody>
          <a:bodyPr/>
          <a:lstStyle/>
          <a:p>
            <a:r>
              <a:rPr lang="en-US" dirty="0"/>
              <a:t>DHT SENSOR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9D0F75-42B5-4960-8C3A-291285872DA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31801" y="1107391"/>
            <a:ext cx="9198116" cy="6098478"/>
          </a:xfrm>
        </p:spPr>
        <p:txBody>
          <a:bodyPr/>
          <a:lstStyle/>
          <a:p>
            <a:pPr marL="285750" indent="-285750">
              <a:buFont typeface="Courier New" panose="02070309020205020404" pitchFamily="49" charset="0"/>
              <a:buChar char="o"/>
            </a:pPr>
            <a:br>
              <a:rPr lang="en-US" dirty="0"/>
            </a:br>
            <a:r>
              <a:rPr lang="en-US" i="0" u="sng" dirty="0"/>
              <a:t>The DHT sensor, which stands for Digital Humidity and Temperature, is a low-cost digital sensor used for sensing temperature and humidity. 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i="0" dirty="0"/>
              <a:t> </a:t>
            </a:r>
            <a:r>
              <a:rPr lang="en-US" i="0" dirty="0">
                <a:hlinkClick r:id="rId3"/>
              </a:rPr>
              <a:t>It can be easily interfaced with any microcontroller such as Arduino, Raspberry Pi, etc., to measure humidity and temperature instantaneously</a:t>
            </a:r>
            <a:r>
              <a:rPr lang="en-US" i="0" dirty="0"/>
              <a:t>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i="0" dirty="0"/>
              <a:t>There are two main types of DHT sensors: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i="0" dirty="0"/>
              <a:t> DHT11 and DHT22. Both sensors are very similar,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i="0" dirty="0"/>
              <a:t> but the DHT22 is more accurate and has a wider range of temperature and humidity.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i="0" dirty="0"/>
              <a:t>The DHT11 sensor can either be purchased as a sensor or as a module. 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i="0" dirty="0"/>
              <a:t>The sensor comes with a 4-pin package out of which only three pins will be used whereas the module will come with three pins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0A34EBD-7DEA-4599-A81B-0A363A0E17F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447502" y="6401750"/>
            <a:ext cx="278418" cy="274324"/>
          </a:xfrm>
        </p:spPr>
        <p:txBody>
          <a:bodyPr/>
          <a:lstStyle/>
          <a:p>
            <a:fld id="{19B51A1E-902D-48AF-9020-955120F399B6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DE3887-EBF9-468C-8901-667B2B6289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7290" y="4950038"/>
            <a:ext cx="3767138" cy="1726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07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67129-D582-495A-8F4B-6B9075899D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9198116" cy="432000"/>
          </a:xfrm>
        </p:spPr>
        <p:txBody>
          <a:bodyPr/>
          <a:lstStyle/>
          <a:p>
            <a:r>
              <a:rPr lang="en-US" dirty="0"/>
              <a:t>RAIN WATER SENSOR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379698-AB4C-493D-BF95-F5781FDF2AC5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447502" y="6401750"/>
            <a:ext cx="278418" cy="274324"/>
          </a:xfrm>
        </p:spPr>
        <p:txBody>
          <a:bodyPr/>
          <a:lstStyle/>
          <a:p>
            <a:fld id="{19B51A1E-902D-48AF-9020-955120F399B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69518E2-21BB-4D49-A03D-9FF83C08C93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31801" y="1008000"/>
            <a:ext cx="9198116" cy="5668074"/>
          </a:xfrm>
        </p:spPr>
        <p:txBody>
          <a:bodyPr/>
          <a:lstStyle/>
          <a:p>
            <a:pPr marL="285750" lvl="0" indent="-28575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Courier New" panose="02070309020205020404" pitchFamily="49" charset="0"/>
              <a:buChar char="o"/>
            </a:pPr>
            <a:r>
              <a:rPr lang="en-US" altLang="en-US" i="0" dirty="0">
                <a:solidFill>
                  <a:srgbClr val="111111"/>
                </a:solidFill>
                <a:latin typeface="-apple-system"/>
                <a:hlinkClick r:id="rId3"/>
              </a:rPr>
              <a:t>A rain sensor, also known as a raindrop sensor, is a device used to detect rainfall</a:t>
            </a:r>
            <a:endParaRPr lang="en-US" altLang="en-US" i="0" dirty="0">
              <a:solidFill>
                <a:srgbClr val="111111"/>
              </a:solidFill>
              <a:latin typeface="-apple-system"/>
            </a:endParaRP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i="0" dirty="0"/>
              <a:t>The rain sensor is used in various fields like automation, irrigation, automobiles, communication, etc.</a:t>
            </a:r>
          </a:p>
          <a:p>
            <a:pPr marL="285750" lvl="0" indent="-28575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Courier New" panose="02070309020205020404" pitchFamily="49" charset="0"/>
              <a:buChar char="o"/>
            </a:pPr>
            <a:r>
              <a:rPr lang="en-US" i="0" dirty="0"/>
              <a:t> It is used as a water preservation device and is connected to the irrigation system to shut down the system in the event of rainfall. </a:t>
            </a:r>
          </a:p>
          <a:p>
            <a:pPr marL="285750" lvl="0" indent="-28575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Courier New" panose="02070309020205020404" pitchFamily="49" charset="0"/>
              <a:buChar char="o"/>
            </a:pPr>
            <a:r>
              <a:rPr lang="en-US" i="0" dirty="0"/>
              <a:t>This sensor is used to guard the internal parts of an automobile against the rainfall as well as to support the regular windscreen wiper’s mode.</a:t>
            </a:r>
          </a:p>
          <a:p>
            <a:pPr marL="285750" lvl="0" indent="-28575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Courier New" panose="02070309020205020404" pitchFamily="49" charset="0"/>
              <a:buChar char="o"/>
            </a:pPr>
            <a:r>
              <a:rPr lang="en-US" i="0" dirty="0"/>
              <a:t> This sensor is used in specialized satellite communications aerials for activating a rain blower over the opening of the aerial feed, to get rid of water droplets from the mylar wrap to keep pressurized as well as dry air within the waveguides</a:t>
            </a:r>
            <a:r>
              <a:rPr lang="en-US" i="0" baseline="30000" dirty="0"/>
              <a:t>2</a:t>
            </a:r>
            <a:r>
              <a:rPr lang="en-US" i="0" dirty="0"/>
              <a:t>.</a:t>
            </a:r>
            <a:endParaRPr lang="en-US" altLang="en-US" i="0" dirty="0">
              <a:latin typeface="Arial" panose="020B0604020202020204" pitchFamily="34" charset="0"/>
            </a:endParaRPr>
          </a:p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9B1CB35-A76E-4CA8-BEDE-68ECA14897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9950" y="3990024"/>
            <a:ext cx="2686050" cy="268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4214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34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5CB8B3"/>
      </a:accent1>
      <a:accent2>
        <a:srgbClr val="F5D66E"/>
      </a:accent2>
      <a:accent3>
        <a:srgbClr val="D78189"/>
      </a:accent3>
      <a:accent4>
        <a:srgbClr val="7030A0"/>
      </a:accent4>
      <a:accent5>
        <a:srgbClr val="0070C0"/>
      </a:accent5>
      <a:accent6>
        <a:srgbClr val="C4D36D"/>
      </a:accent6>
      <a:hlink>
        <a:srgbClr val="54C3BD"/>
      </a:hlink>
      <a:folHlink>
        <a:srgbClr val="54C3BD"/>
      </a:folHlink>
    </a:clrScheme>
    <a:fontScheme name="Custom 154">
      <a:majorFont>
        <a:latin typeface="Arial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F67328976_Minimalist presentation_RVA_v4" id="{DA616D2A-CFEC-48D2-90FC-DF66CF8D2F8A}" vid="{8F2838F8-33B8-457C-9B19-1E5863B0E0D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6100F67-BC3D-46B4-8D39-802DC9D7F2EB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853D8350-BC36-420E-83B3-2CFFF4E97F6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7323504-CBC8-4A2F-BF86-8DF0D94D4A3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Minimalist presentation</Template>
  <TotalTime>0</TotalTime>
  <Words>324</Words>
  <Application>Microsoft Office PowerPoint</Application>
  <PresentationFormat>Widescreen</PresentationFormat>
  <Paragraphs>101</Paragraphs>
  <Slides>15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6" baseType="lpstr">
      <vt:lpstr>Algerian</vt:lpstr>
      <vt:lpstr>-apple-system</vt:lpstr>
      <vt:lpstr>Arial</vt:lpstr>
      <vt:lpstr>Arial Black</vt:lpstr>
      <vt:lpstr>Calibri</vt:lpstr>
      <vt:lpstr>Corbel</vt:lpstr>
      <vt:lpstr>Courier New</vt:lpstr>
      <vt:lpstr>MV Boli</vt:lpstr>
      <vt:lpstr>Palatino Linotype</vt:lpstr>
      <vt:lpstr>Times New Roman</vt:lpstr>
      <vt:lpstr>Office Theme</vt:lpstr>
      <vt:lpstr>ARUDINO  BASED WEATHER STATION WITH IOT</vt:lpstr>
      <vt:lpstr>INTRODUCTION </vt:lpstr>
      <vt:lpstr>PowerPoint Presentation</vt:lpstr>
      <vt:lpstr>COMPONENTS REQUIRED </vt:lpstr>
      <vt:lpstr>PowerPoint Presentation</vt:lpstr>
      <vt:lpstr>ARUDINO CONTROLLER </vt:lpstr>
      <vt:lpstr>ESP8266(WIFI MODULE)</vt:lpstr>
      <vt:lpstr>DHT SENSOR</vt:lpstr>
      <vt:lpstr>RAIN WATER SENSOR</vt:lpstr>
      <vt:lpstr>PowerPoint Presentation</vt:lpstr>
      <vt:lpstr>Image SLide</vt:lpstr>
      <vt:lpstr>Advantage </vt:lpstr>
      <vt:lpstr>Apllication</vt:lpstr>
      <vt:lpstr>QUERY!...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2024-02-11T17:38:27Z</dcterms:created>
  <dcterms:modified xsi:type="dcterms:W3CDTF">2024-04-22T17:37:24Z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